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"/>
  </p:notesMasterIdLst>
  <p:sldIdLst>
    <p:sldId id="260" r:id="rId2"/>
  </p:sldIdLst>
  <p:sldSz cx="12192000" cy="11555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4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00CC00"/>
    <a:srgbClr val="E9F1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660"/>
  </p:normalViewPr>
  <p:slideViewPr>
    <p:cSldViewPr snapToGrid="0">
      <p:cViewPr>
        <p:scale>
          <a:sx n="70" d="100"/>
          <a:sy n="70" d="100"/>
        </p:scale>
        <p:origin x="702" y="78"/>
      </p:cViewPr>
      <p:guideLst>
        <p:guide orient="horz" pos="364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183DB-AAB4-49FF-BA19-B0A6CDD61EC7}" type="datetimeFigureOut">
              <a:rPr lang="es-CO" smtClean="0"/>
              <a:t>2/08/2022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800225" y="1143000"/>
            <a:ext cx="3257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12566-B725-4622-892C-9D198263D3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24332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5" y="2269544"/>
            <a:ext cx="10222992" cy="135947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5" y="7216259"/>
            <a:ext cx="10222992" cy="135947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5" y="2501784"/>
            <a:ext cx="10222992" cy="4622165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9646373" y="6920144"/>
            <a:ext cx="1219200" cy="154072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2413230"/>
            <a:ext cx="9966960" cy="5115196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88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7395465"/>
            <a:ext cx="7891272" cy="1802644"/>
          </a:xfrm>
        </p:spPr>
        <p:txBody>
          <a:bodyPr>
            <a:normAutofit/>
          </a:bodyPr>
          <a:lstStyle>
            <a:lvl1pPr marL="0" indent="0" algn="l">
              <a:buNone/>
              <a:defRPr sz="2400" b="1">
                <a:solidFill>
                  <a:schemeClr val="accent2">
                    <a:lumMod val="75000"/>
                  </a:schemeClr>
                </a:solidFill>
              </a:defRPr>
            </a:lvl1pPr>
            <a:lvl2pPr marL="609585" indent="0" algn="ctr">
              <a:buNone/>
              <a:defRPr sz="2400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400"/>
            </a:lvl4pPr>
            <a:lvl5pPr marL="2438339" indent="0" algn="ctr">
              <a:buNone/>
              <a:defRPr sz="2400"/>
            </a:lvl5pPr>
            <a:lvl6pPr marL="3047924" indent="0" algn="ctr">
              <a:buNone/>
              <a:defRPr sz="2400"/>
            </a:lvl6pPr>
            <a:lvl7pPr marL="3657509" indent="0" algn="ctr">
              <a:buNone/>
              <a:defRPr sz="2400"/>
            </a:lvl7pPr>
            <a:lvl8pPr marL="4267093" indent="0" algn="ctr">
              <a:buNone/>
              <a:defRPr sz="2400"/>
            </a:lvl8pPr>
            <a:lvl9pPr marL="4876678" indent="0" algn="ctr">
              <a:buNone/>
              <a:defRPr sz="24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2/08/2022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59041" y="7122628"/>
            <a:ext cx="1193868" cy="1078505"/>
          </a:xfrm>
        </p:spPr>
        <p:txBody>
          <a:bodyPr/>
          <a:lstStyle>
            <a:lvl1pPr>
              <a:defRPr sz="3733" b="1"/>
            </a:lvl1pPr>
          </a:lstStyle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9456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2/08/2022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93205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98755"/>
            <a:ext cx="2552700" cy="9501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1" y="898755"/>
            <a:ext cx="7505700" cy="9501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2/08/2022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51448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2/08/2022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88746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8286584"/>
            <a:ext cx="12192000" cy="3268827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2064567"/>
            <a:ext cx="9281160" cy="5931779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8800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3" y="8458562"/>
            <a:ext cx="9052560" cy="1797509"/>
          </a:xfr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8" y="10569353"/>
            <a:ext cx="2644309" cy="615219"/>
          </a:xfrm>
        </p:spPr>
        <p:txBody>
          <a:bodyPr/>
          <a:lstStyle/>
          <a:p>
            <a:fld id="{41B2E053-CC2E-4F94-B7FD-06CA5980F549}" type="datetimeFigureOut">
              <a:rPr lang="x-none" smtClean="0"/>
              <a:t>2/08/2022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10569353"/>
            <a:ext cx="6327648" cy="615219"/>
          </a:xfrm>
        </p:spPr>
        <p:txBody>
          <a:bodyPr/>
          <a:lstStyle/>
          <a:p>
            <a:endParaRPr lang="x-none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845149" y="4095487"/>
            <a:ext cx="1219200" cy="154072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600" y="4226887"/>
            <a:ext cx="1188299" cy="1213726"/>
          </a:xfrm>
        </p:spPr>
        <p:txBody>
          <a:bodyPr/>
          <a:lstStyle>
            <a:lvl1pPr>
              <a:defRPr sz="3733"/>
            </a:lvl1pPr>
          </a:lstStyle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81454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3697732"/>
            <a:ext cx="4876800" cy="6702140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9624" y="3697732"/>
            <a:ext cx="4876800" cy="6702140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2/08/2022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00597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451217"/>
            <a:ext cx="4876800" cy="1078505"/>
          </a:xfrm>
        </p:spPr>
        <p:txBody>
          <a:bodyPr anchor="ctr">
            <a:normAutofit/>
          </a:bodyPr>
          <a:lstStyle>
            <a:lvl1pPr marL="0" indent="0">
              <a:buNone/>
              <a:defRPr sz="2667" b="1">
                <a:solidFill>
                  <a:schemeClr val="accent2">
                    <a:lumMod val="75000"/>
                  </a:schemeClr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622165"/>
            <a:ext cx="4876800" cy="5546598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27724" y="3451217"/>
            <a:ext cx="4876800" cy="1078505"/>
          </a:xfrm>
        </p:spPr>
        <p:txBody>
          <a:bodyPr anchor="ctr">
            <a:normAutofit/>
          </a:bodyPr>
          <a:lstStyle>
            <a:lvl1pPr marL="0" indent="0">
              <a:buNone/>
              <a:defRPr sz="2667" b="1">
                <a:solidFill>
                  <a:schemeClr val="accent2">
                    <a:lumMod val="75000"/>
                  </a:schemeClr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27724" y="4622165"/>
            <a:ext cx="4876800" cy="5546598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2/08/2022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1683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2/08/2022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29883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2/08/2022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4241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1" y="3"/>
            <a:ext cx="3888259" cy="11555411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1155541"/>
            <a:ext cx="3200400" cy="2927371"/>
          </a:xfrm>
        </p:spPr>
        <p:txBody>
          <a:bodyPr anchor="b">
            <a:normAutofit/>
          </a:bodyPr>
          <a:lstStyle>
            <a:lvl1pPr>
              <a:defRPr sz="3733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5541"/>
            <a:ext cx="6711696" cy="8458562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4082913"/>
            <a:ext cx="3200400" cy="554659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333"/>
              </a:spcBef>
              <a:buNone/>
              <a:defRPr sz="1800">
                <a:solidFill>
                  <a:schemeClr val="accent2">
                    <a:lumMod val="50000"/>
                  </a:schemeClr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2/08/2022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grpSp>
        <p:nvGrpSpPr>
          <p:cNvPr id="12" name="Group 11"/>
          <p:cNvGrpSpPr/>
          <p:nvPr/>
        </p:nvGrpSpPr>
        <p:grpSpPr>
          <a:xfrm>
            <a:off x="11363552" y="10539821"/>
            <a:ext cx="524256" cy="662510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0427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1" y="3"/>
            <a:ext cx="3888259" cy="11555411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1155541"/>
            <a:ext cx="3200400" cy="2927371"/>
          </a:xfrm>
        </p:spPr>
        <p:txBody>
          <a:bodyPr anchor="b">
            <a:normAutofit/>
          </a:bodyPr>
          <a:lstStyle>
            <a:lvl1pPr>
              <a:defRPr sz="3733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0"/>
            <a:ext cx="8303740" cy="11555413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4082913"/>
            <a:ext cx="3200400" cy="554659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333"/>
              </a:spcBef>
              <a:buNone/>
              <a:defRPr sz="1800">
                <a:solidFill>
                  <a:schemeClr val="accent2">
                    <a:lumMod val="50000"/>
                  </a:schemeClr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41B2E053-CC2E-4F94-B7FD-06CA5980F549}" type="datetimeFigureOut">
              <a:rPr lang="x-none" smtClean="0"/>
              <a:t>2/08/2022</a:t>
            </a:fld>
            <a:endParaRPr lang="x-none"/>
          </a:p>
        </p:txBody>
      </p:sp>
      <p:grpSp>
        <p:nvGrpSpPr>
          <p:cNvPr id="12" name="Group 11"/>
          <p:cNvGrpSpPr/>
          <p:nvPr/>
        </p:nvGrpSpPr>
        <p:grpSpPr>
          <a:xfrm>
            <a:off x="11363552" y="10539821"/>
            <a:ext cx="524256" cy="662510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6998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1363552" y="10539821"/>
            <a:ext cx="524256" cy="662510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816583"/>
            <a:ext cx="10363200" cy="2711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574475"/>
            <a:ext cx="10363200" cy="68253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89824" y="10569353"/>
            <a:ext cx="3273552" cy="615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41B2E053-CC2E-4F94-B7FD-06CA5980F549}" type="datetimeFigureOut">
              <a:rPr lang="x-none" smtClean="0"/>
              <a:t>2/08/2022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10569353"/>
            <a:ext cx="6327648" cy="615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10569353"/>
            <a:ext cx="640080" cy="615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67" b="1" spc="-93" baseline="0">
                <a:solidFill>
                  <a:srgbClr val="FFFFFF"/>
                </a:solidFill>
                <a:latin typeface="+mj-lt"/>
              </a:defRPr>
            </a:lvl1pPr>
          </a:lstStyle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  <p:pic>
        <p:nvPicPr>
          <p:cNvPr id="10" name="Google Shape;272;p50">
            <a:extLst>
              <a:ext uri="{FF2B5EF4-FFF2-40B4-BE49-F238E27FC236}">
                <a16:creationId xmlns:a16="http://schemas.microsoft.com/office/drawing/2014/main" xmlns="" id="{71DD233B-67FD-C3D2-8744-49CBE331960D}"/>
              </a:ext>
            </a:extLst>
          </p:cNvPr>
          <p:cNvPicPr preferRelativeResize="0"/>
          <p:nvPr userDrawn="1"/>
        </p:nvPicPr>
        <p:blipFill rotWithShape="1">
          <a:blip r:embed="rId1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6"/>
          <a:stretch/>
        </p:blipFill>
        <p:spPr>
          <a:xfrm>
            <a:off x="-31806" y="-98942"/>
            <a:ext cx="12223806" cy="116543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185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600" b="1" kern="1200" cap="none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243834" indent="-243834" algn="l" defTabSz="1219170" rtl="0" eaLnBrk="1" latinLnBrk="0" hangingPunct="1">
        <a:lnSpc>
          <a:spcPct val="90000"/>
        </a:lnSpc>
        <a:spcBef>
          <a:spcPts val="1600"/>
        </a:spcBef>
        <a:buClr>
          <a:schemeClr val="accent2"/>
        </a:buClr>
        <a:buSzPct val="85000"/>
        <a:buFont typeface="Wingdings" pitchFamily="2" charset="2"/>
        <a:buChar char="§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indent="-243834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5336" indent="-243834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341086" indent="-243834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1706837" indent="-243834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2133280" indent="-304792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2533270" indent="-304792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2933260" indent="-304792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333250" indent="-304792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FEC8AAA4-44C2-FD7E-C305-B0ED2FF6C7D8}"/>
              </a:ext>
            </a:extLst>
          </p:cNvPr>
          <p:cNvSpPr/>
          <p:nvPr/>
        </p:nvSpPr>
        <p:spPr>
          <a:xfrm>
            <a:off x="0" y="-128337"/>
            <a:ext cx="12192000" cy="116837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03650" y="752143"/>
            <a:ext cx="7957080" cy="760623"/>
          </a:xfrm>
        </p:spPr>
        <p:txBody>
          <a:bodyPr>
            <a:normAutofit/>
          </a:bodyPr>
          <a:lstStyle/>
          <a:p>
            <a:pPr algn="ctr"/>
            <a:r>
              <a:rPr lang="es-MX" sz="24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FICHA IDEA DE PROYECTOS </a:t>
            </a:r>
            <a:endParaRPr lang="es-CO" sz="24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121198" y="5711834"/>
            <a:ext cx="2060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LÍNEAS DE TRABAJO</a:t>
            </a:r>
          </a:p>
        </p:txBody>
      </p:sp>
      <p:sp>
        <p:nvSpPr>
          <p:cNvPr id="11" name="AutoShape 8" descr="Campaña: El cuidado del agua - Posts | Facebook"/>
          <p:cNvSpPr>
            <a:spLocks noChangeAspect="1" noChangeArrowheads="1"/>
          </p:cNvSpPr>
          <p:nvPr/>
        </p:nvSpPr>
        <p:spPr bwMode="auto">
          <a:xfrm>
            <a:off x="155575" y="220424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ángulo 14"/>
          <p:cNvSpPr/>
          <p:nvPr/>
        </p:nvSpPr>
        <p:spPr>
          <a:xfrm>
            <a:off x="226854" y="8464036"/>
            <a:ext cx="7750787" cy="181588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endParaRPr lang="en-U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RESULTADOS ESPERADOS </a:t>
            </a:r>
          </a:p>
          <a:p>
            <a:pPr algn="just"/>
            <a:endParaRPr lang="en-U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Ahorros </a:t>
            </a:r>
            <a:r>
              <a:rPr lang="es-ES" sz="1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energéticos: del 20% </a:t>
            </a:r>
            <a:endParaRPr lang="es-ES" sz="1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Ahorros </a:t>
            </a:r>
            <a:r>
              <a:rPr lang="es-ES" sz="1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económicos: $20.000.000 mensual  (energía y conceptos tributarios) </a:t>
            </a:r>
            <a:endParaRPr lang="es-ES" sz="1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Reducción de huella de </a:t>
            </a:r>
            <a:r>
              <a:rPr lang="es-ES" sz="1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carbono</a:t>
            </a:r>
            <a:endParaRPr lang="es-ES" sz="1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218173" y="5554504"/>
            <a:ext cx="7750787" cy="224676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DESCRIPCIÓN 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s-MX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Instalación de sistema de paneles solares con </a:t>
            </a:r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240 módulos fotovoltaicos de 530Wp, para una potencia total de 127,2 </a:t>
            </a:r>
            <a:r>
              <a:rPr lang="es-ES" sz="1400" b="1" dirty="0" err="1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kWp</a:t>
            </a:r>
            <a:r>
              <a:rPr lang="es-ES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, Dos </a:t>
            </a:r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(2) Inversores de Conexión a Red de 50 kW (para un total de 100 </a:t>
            </a:r>
            <a:r>
              <a:rPr lang="es-ES" sz="1400" b="1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kWac</a:t>
            </a:r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), trifásico en </a:t>
            </a:r>
            <a:r>
              <a:rPr lang="es-ES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480Vac, estructura </a:t>
            </a:r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de soporte coplanar a la </a:t>
            </a:r>
            <a:r>
              <a:rPr lang="es-ES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cubierta, tablero </a:t>
            </a:r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de protecciones y acometida general, así como la caja de protección de las cadenas de módulos </a:t>
            </a:r>
            <a:r>
              <a:rPr lang="es-ES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fotovoltaicos, área </a:t>
            </a:r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requerida: 680 m2 . (incluyendo distanciamiento entre filas para permitir mantenimiento</a:t>
            </a:r>
            <a:r>
              <a:rPr lang="es-ES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). </a:t>
            </a:r>
            <a:endParaRPr lang="es-MX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just"/>
            <a:endParaRPr lang="es-MX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just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235397" y="5542283"/>
            <a:ext cx="3635093" cy="267765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Gráfico 4">
            <a:extLst>
              <a:ext uri="{FF2B5EF4-FFF2-40B4-BE49-F238E27FC236}">
                <a16:creationId xmlns:a16="http://schemas.microsoft.com/office/drawing/2014/main" xmlns="" id="{39644C18-97CA-45FC-8C13-9345768561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830445" y="10670246"/>
            <a:ext cx="3113717" cy="646565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199616" y="2021630"/>
            <a:ext cx="3630817" cy="16004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uadroTexto 27"/>
          <p:cNvSpPr txBox="1"/>
          <p:nvPr/>
        </p:nvSpPr>
        <p:spPr>
          <a:xfrm>
            <a:off x="203102" y="3792772"/>
            <a:ext cx="3656192" cy="224676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NOMBRE DE PROYECTO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INSTALACIÓN DE PANELES SOLARES EN LA SEDE MONTEVIDEO DE BRINKS DE COLOMBIA EN LA CIUDAD DE BOGOTÁ</a:t>
            </a:r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6AC4CF59-E8E6-5DB0-F9F8-5438BE948435}"/>
              </a:ext>
            </a:extLst>
          </p:cNvPr>
          <p:cNvSpPr txBox="1"/>
          <p:nvPr/>
        </p:nvSpPr>
        <p:spPr>
          <a:xfrm>
            <a:off x="608456" y="6469761"/>
            <a:ext cx="341811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b="1" dirty="0">
                <a:latin typeface="Arial" charset="0"/>
                <a:cs typeface="Arial" charset="0"/>
              </a:rPr>
              <a:t>1. FNCER</a:t>
            </a:r>
          </a:p>
          <a:p>
            <a:pPr algn="just"/>
            <a:r>
              <a:rPr lang="es-MX" sz="1400" b="1" dirty="0">
                <a:latin typeface="Arial" charset="0"/>
                <a:cs typeface="Arial" charset="0"/>
              </a:rPr>
              <a:t>2. Buenas prácticas operacionales</a:t>
            </a:r>
          </a:p>
          <a:p>
            <a:pPr algn="just"/>
            <a:r>
              <a:rPr lang="es-MX" sz="1400" b="1" dirty="0">
                <a:solidFill>
                  <a:srgbClr val="0070C0"/>
                </a:solidFill>
                <a:latin typeface="Arial" charset="0"/>
                <a:cs typeface="Arial" charset="0"/>
              </a:rPr>
              <a:t>3. Reconversión tecnológica</a:t>
            </a:r>
          </a:p>
          <a:p>
            <a:pPr algn="just"/>
            <a:endParaRPr lang="es-MX" sz="1400" b="1" dirty="0">
              <a:latin typeface="Arial" charset="0"/>
              <a:cs typeface="Arial" charset="0"/>
            </a:endParaRPr>
          </a:p>
          <a:p>
            <a:pPr algn="just"/>
            <a:r>
              <a:rPr lang="es-MX" sz="1400" b="1" dirty="0">
                <a:latin typeface="Arial" charset="0"/>
                <a:cs typeface="Arial" charset="0"/>
              </a:rPr>
              <a:t>(señalar la línea del proyecto ) </a:t>
            </a:r>
            <a:endParaRPr lang="es-CO" sz="1400" b="1" dirty="0">
              <a:latin typeface="Arial" charset="0"/>
              <a:cs typeface="Arial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xmlns="" id="{B6ECEDE7-FE03-5B31-A818-E6C6A8E17D14}"/>
              </a:ext>
            </a:extLst>
          </p:cNvPr>
          <p:cNvSpPr txBox="1"/>
          <p:nvPr/>
        </p:nvSpPr>
        <p:spPr>
          <a:xfrm>
            <a:off x="4197652" y="1976959"/>
            <a:ext cx="7750787" cy="16004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INFORMACIÓN GENERAL  DE LA ORGANIZACIÓN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xmlns="" id="{0D3F166C-472C-FE50-13F8-593BC39FD62C}"/>
              </a:ext>
            </a:extLst>
          </p:cNvPr>
          <p:cNvSpPr txBox="1"/>
          <p:nvPr/>
        </p:nvSpPr>
        <p:spPr>
          <a:xfrm>
            <a:off x="4167999" y="3784704"/>
            <a:ext cx="7776165" cy="138499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OBJETIVO  DE PROYECTO</a:t>
            </a:r>
          </a:p>
          <a:p>
            <a:pPr algn="ctr"/>
            <a:endParaRPr lang="es-MX" sz="1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/>
            <a:r>
              <a:rPr lang="es-MX" sz="1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Reducir el consumo de energía eléctrica en la sede principal de Bogotá de Brinks de Colombia a través de la instalación de paneles solares, como respaldo a la generación y consumo, teniendo en cuenta que es la sede a nivel nacional que tiene mayor consumo mensualmente.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xmlns="" id="{833D9D17-F4D4-8AE1-2A3C-7ABA5B58F8B3}"/>
              </a:ext>
            </a:extLst>
          </p:cNvPr>
          <p:cNvSpPr txBox="1"/>
          <p:nvPr/>
        </p:nvSpPr>
        <p:spPr>
          <a:xfrm>
            <a:off x="8359824" y="8443225"/>
            <a:ext cx="3584338" cy="181588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COSTO DE PROYECTO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costo estimado:</a:t>
            </a:r>
          </a:p>
          <a:p>
            <a:pPr algn="ctr"/>
            <a:r>
              <a:rPr lang="es-ES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$400.000.000</a:t>
            </a:r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 smtClean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2" name="object 30">
            <a:extLst>
              <a:ext uri="{FF2B5EF4-FFF2-40B4-BE49-F238E27FC236}">
                <a16:creationId xmlns:a16="http://schemas.microsoft.com/office/drawing/2014/main" xmlns="" id="{F110972A-76F6-1D8D-5508-A5530C57C965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0375" y="643237"/>
            <a:ext cx="3141646" cy="88357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52" y="2535472"/>
            <a:ext cx="2866581" cy="572753"/>
          </a:xfrm>
          <a:prstGeom prst="rect">
            <a:avLst/>
          </a:prstGeom>
        </p:spPr>
      </p:pic>
      <p:sp>
        <p:nvSpPr>
          <p:cNvPr id="6" name="Flecha izquierda 5"/>
          <p:cNvSpPr/>
          <p:nvPr/>
        </p:nvSpPr>
        <p:spPr>
          <a:xfrm>
            <a:off x="3181377" y="6946710"/>
            <a:ext cx="420644" cy="232012"/>
          </a:xfrm>
          <a:prstGeom prst="leftArrow">
            <a:avLst/>
          </a:prstGeom>
          <a:solidFill>
            <a:srgbClr val="00B0F0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06940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etras en madera">
  <a:themeElements>
    <a:clrScheme name="Letras en madera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Letras en madera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etras en made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Letras en madera</Template>
  <TotalTime>3044</TotalTime>
  <Words>227</Words>
  <Application>Microsoft Office PowerPoint</Application>
  <PresentationFormat>Personalizado</PresentationFormat>
  <Paragraphs>35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Bookman Old Style</vt:lpstr>
      <vt:lpstr>Calibri</vt:lpstr>
      <vt:lpstr>Century Gothic</vt:lpstr>
      <vt:lpstr>Wingdings</vt:lpstr>
      <vt:lpstr>Letras en madera</vt:lpstr>
      <vt:lpstr> FICHA IDEA DE PROYECTOS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David</dc:creator>
  <cp:lastModifiedBy>Heidy Paola Reyes Buitrago</cp:lastModifiedBy>
  <cp:revision>307</cp:revision>
  <dcterms:created xsi:type="dcterms:W3CDTF">2020-09-03T19:00:13Z</dcterms:created>
  <dcterms:modified xsi:type="dcterms:W3CDTF">2022-08-02T21:42:09Z</dcterms:modified>
</cp:coreProperties>
</file>